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DM Sans Bold" charset="0"/>
      <p:regular r:id="rId21"/>
    </p:embeddedFont>
    <p:embeddedFont>
      <p:font typeface="DM Sans Italics" panose="020B0604020202020204" charset="0"/>
      <p:regular r:id="rId22"/>
    </p:embeddedFont>
    <p:embeddedFont>
      <p:font typeface="Now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48" y="-11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731" r="-39731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1573748" y="7036704"/>
            <a:ext cx="7913921" cy="4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Team Brownies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3748" y="3905250"/>
            <a:ext cx="1095908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28"/>
              </a:lnSpc>
            </a:pPr>
            <a:r>
              <a:rPr lang="en-US" sz="8107">
                <a:solidFill>
                  <a:srgbClr val="FFFBFB"/>
                </a:solidFill>
                <a:latin typeface="Now Bold"/>
              </a:rPr>
              <a:t>CITIBANK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3748" y="5143500"/>
            <a:ext cx="1118459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28"/>
              </a:lnSpc>
            </a:pPr>
            <a:r>
              <a:rPr lang="en-US" sz="8107">
                <a:solidFill>
                  <a:srgbClr val="56AEFF"/>
                </a:solidFill>
                <a:latin typeface="Now Bold"/>
              </a:rPr>
              <a:t>HACKOVERFLOW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>
            <a:off x="5844564" y="5776423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5991861" y="733274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grpSp>
        <p:nvGrpSpPr>
          <p:cNvPr id="14" name="Group 14"/>
          <p:cNvGrpSpPr/>
          <p:nvPr/>
        </p:nvGrpSpPr>
        <p:grpSpPr>
          <a:xfrm>
            <a:off x="8702461" y="5776423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8849758" y="733274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081221" y="2021960"/>
            <a:ext cx="5406507" cy="624308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191686" y="2167750"/>
            <a:ext cx="5178212" cy="5979460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05" r="-36605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26" name="Freeform 26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7" name="TextBox 27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33964" y="4795854"/>
            <a:ext cx="2318467" cy="31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Problem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91861" y="4795854"/>
            <a:ext cx="2318467" cy="31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Solution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91861" y="7488135"/>
            <a:ext cx="2318467" cy="31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Potential Use Cases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305867" y="591818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849758" y="7488135"/>
            <a:ext cx="2318467" cy="31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Conclusion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63764" y="5928956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52572" y="4795854"/>
            <a:ext cx="2318467" cy="31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Demonstration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0890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986667" y="5776423"/>
            <a:ext cx="2613061" cy="2273181"/>
            <a:chOff x="0" y="0"/>
            <a:chExt cx="991873" cy="86286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41" name="AutoShape 41"/>
          <p:cNvSpPr/>
          <p:nvPr/>
        </p:nvSpPr>
        <p:spPr>
          <a:xfrm flipV="1">
            <a:off x="3133964" y="733274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42" name="TextBox 42"/>
          <p:cNvSpPr txBox="1"/>
          <p:nvPr/>
        </p:nvSpPr>
        <p:spPr>
          <a:xfrm>
            <a:off x="3133964" y="7488135"/>
            <a:ext cx="2318467" cy="31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Benefits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447970" y="591818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7" name="Freeform 7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97081" y="1981905"/>
            <a:ext cx="11677669" cy="123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PROBLEM STATEMENT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r="-73436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316348" y="4468140"/>
            <a:ext cx="5639135" cy="77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Centralizing application knowledge and offering instant answers with precision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55570" y="3888916"/>
            <a:ext cx="6360691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KNOWLEDGE MANAGEMENT IN BANKING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05734" y="6797907"/>
            <a:ext cx="5639135" cy="77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Plethora of data not building on one another and difficult to locate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55570" y="6246550"/>
            <a:ext cx="6360691" cy="38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ISOLATED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37689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821502" y="4652457"/>
            <a:ext cx="1218317" cy="1657125"/>
            <a:chOff x="0" y="0"/>
            <a:chExt cx="1624422" cy="2209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4422" cy="1624422"/>
            </a:xfrm>
            <a:custGeom>
              <a:avLst/>
              <a:gdLst/>
              <a:ahLst/>
              <a:cxnLst/>
              <a:rect l="l" t="t" r="r" b="b"/>
              <a:pathLst>
                <a:path w="1624422" h="1624422">
                  <a:moveTo>
                    <a:pt x="0" y="0"/>
                  </a:moveTo>
                  <a:lnTo>
                    <a:pt x="1624422" y="0"/>
                  </a:lnTo>
                  <a:lnTo>
                    <a:pt x="1624422" y="1624422"/>
                  </a:lnTo>
                  <a:lnTo>
                    <a:pt x="0" y="1624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61336" y="1759808"/>
              <a:ext cx="1301750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 Bold"/>
                </a:rPr>
                <a:t>User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60910" y="4659721"/>
            <a:ext cx="1455639" cy="1654513"/>
            <a:chOff x="0" y="0"/>
            <a:chExt cx="1940852" cy="2206017"/>
          </a:xfrm>
        </p:grpSpPr>
        <p:sp>
          <p:nvSpPr>
            <p:cNvPr id="7" name="Freeform 7"/>
            <p:cNvSpPr/>
            <p:nvPr/>
          </p:nvSpPr>
          <p:spPr>
            <a:xfrm>
              <a:off x="383539" y="0"/>
              <a:ext cx="1173774" cy="1173774"/>
            </a:xfrm>
            <a:custGeom>
              <a:avLst/>
              <a:gdLst/>
              <a:ahLst/>
              <a:cxnLst/>
              <a:rect l="l" t="t" r="r" b="b"/>
              <a:pathLst>
                <a:path w="1173774" h="1173774">
                  <a:moveTo>
                    <a:pt x="0" y="0"/>
                  </a:moveTo>
                  <a:lnTo>
                    <a:pt x="1173774" y="0"/>
                  </a:lnTo>
                  <a:lnTo>
                    <a:pt x="1173774" y="1173774"/>
                  </a:lnTo>
                  <a:lnTo>
                    <a:pt x="0" y="1173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43265"/>
              <a:ext cx="1940852" cy="862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anva Sans Bold"/>
                </a:rPr>
                <a:t>Retrieval Model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2132" y="7286438"/>
            <a:ext cx="2077057" cy="1442780"/>
            <a:chOff x="0" y="0"/>
            <a:chExt cx="2769410" cy="19237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9642" cy="829642"/>
            </a:xfrm>
            <a:custGeom>
              <a:avLst/>
              <a:gdLst/>
              <a:ahLst/>
              <a:cxnLst/>
              <a:rect l="l" t="t" r="r" b="b"/>
              <a:pathLst>
                <a:path w="829642" h="829642">
                  <a:moveTo>
                    <a:pt x="0" y="0"/>
                  </a:moveTo>
                  <a:lnTo>
                    <a:pt x="829642" y="0"/>
                  </a:lnTo>
                  <a:lnTo>
                    <a:pt x="829642" y="829642"/>
                  </a:lnTo>
                  <a:lnTo>
                    <a:pt x="0" y="829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970426" y="0"/>
              <a:ext cx="829642" cy="829642"/>
            </a:xfrm>
            <a:custGeom>
              <a:avLst/>
              <a:gdLst/>
              <a:ahLst/>
              <a:cxnLst/>
              <a:rect l="l" t="t" r="r" b="b"/>
              <a:pathLst>
                <a:path w="829642" h="829642">
                  <a:moveTo>
                    <a:pt x="0" y="0"/>
                  </a:moveTo>
                  <a:lnTo>
                    <a:pt x="829642" y="0"/>
                  </a:lnTo>
                  <a:lnTo>
                    <a:pt x="829642" y="829642"/>
                  </a:lnTo>
                  <a:lnTo>
                    <a:pt x="0" y="829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939768" y="0"/>
              <a:ext cx="829642" cy="829642"/>
            </a:xfrm>
            <a:custGeom>
              <a:avLst/>
              <a:gdLst/>
              <a:ahLst/>
              <a:cxnLst/>
              <a:rect l="l" t="t" r="r" b="b"/>
              <a:pathLst>
                <a:path w="829642" h="829642">
                  <a:moveTo>
                    <a:pt x="0" y="0"/>
                  </a:moveTo>
                  <a:lnTo>
                    <a:pt x="829642" y="0"/>
                  </a:lnTo>
                  <a:lnTo>
                    <a:pt x="829642" y="829642"/>
                  </a:lnTo>
                  <a:lnTo>
                    <a:pt x="0" y="829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33295" y="1060954"/>
              <a:ext cx="1940852" cy="862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anva Sans Bold"/>
                </a:rPr>
                <a:t>Knowledge sources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3039819" y="5481020"/>
            <a:ext cx="2321091" cy="595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sp>
        <p:nvSpPr>
          <p:cNvPr id="15" name="AutoShape 15"/>
          <p:cNvSpPr/>
          <p:nvPr/>
        </p:nvSpPr>
        <p:spPr>
          <a:xfrm>
            <a:off x="6088729" y="6314233"/>
            <a:ext cx="0" cy="126137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sp>
        <p:nvSpPr>
          <p:cNvPr id="16" name="AutoShape 16"/>
          <p:cNvSpPr/>
          <p:nvPr/>
        </p:nvSpPr>
        <p:spPr>
          <a:xfrm flipV="1">
            <a:off x="6816548" y="5482326"/>
            <a:ext cx="2249378" cy="465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grpSp>
        <p:nvGrpSpPr>
          <p:cNvPr id="17" name="Group 17"/>
          <p:cNvGrpSpPr/>
          <p:nvPr/>
        </p:nvGrpSpPr>
        <p:grpSpPr>
          <a:xfrm>
            <a:off x="9088394" y="4811392"/>
            <a:ext cx="1455639" cy="1339256"/>
            <a:chOff x="0" y="0"/>
            <a:chExt cx="1940852" cy="1785674"/>
          </a:xfrm>
        </p:grpSpPr>
        <p:sp>
          <p:nvSpPr>
            <p:cNvPr id="18" name="Freeform 18"/>
            <p:cNvSpPr/>
            <p:nvPr/>
          </p:nvSpPr>
          <p:spPr>
            <a:xfrm>
              <a:off x="340301" y="0"/>
              <a:ext cx="1260250" cy="1260250"/>
            </a:xfrm>
            <a:custGeom>
              <a:avLst/>
              <a:gdLst/>
              <a:ahLst/>
              <a:cxnLst/>
              <a:rect l="l" t="t" r="r" b="b"/>
              <a:pathLst>
                <a:path w="1260250" h="1260250">
                  <a:moveTo>
                    <a:pt x="0" y="0"/>
                  </a:moveTo>
                  <a:lnTo>
                    <a:pt x="1260250" y="0"/>
                  </a:lnTo>
                  <a:lnTo>
                    <a:pt x="1260250" y="1260250"/>
                  </a:lnTo>
                  <a:lnTo>
                    <a:pt x="0" y="126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367422"/>
              <a:ext cx="1940852" cy="418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anva Sans Bold"/>
                </a:rPr>
                <a:t>Llama 2.0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5637589" y="7575606"/>
            <a:ext cx="902280" cy="902280"/>
          </a:xfrm>
          <a:custGeom>
            <a:avLst/>
            <a:gdLst/>
            <a:ahLst/>
            <a:cxnLst/>
            <a:rect l="l" t="t" r="r" b="b"/>
            <a:pathLst>
              <a:path w="902280" h="902280">
                <a:moveTo>
                  <a:pt x="0" y="0"/>
                </a:moveTo>
                <a:lnTo>
                  <a:pt x="902280" y="0"/>
                </a:lnTo>
                <a:lnTo>
                  <a:pt x="902280" y="902280"/>
                </a:lnTo>
                <a:lnTo>
                  <a:pt x="0" y="902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2" name="AutoShape 22"/>
          <p:cNvSpPr/>
          <p:nvPr/>
        </p:nvSpPr>
        <p:spPr>
          <a:xfrm>
            <a:off x="3469189" y="8007828"/>
            <a:ext cx="2168400" cy="189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sp>
        <p:nvSpPr>
          <p:cNvPr id="23" name="TextBox 23"/>
          <p:cNvSpPr txBox="1"/>
          <p:nvPr/>
        </p:nvSpPr>
        <p:spPr>
          <a:xfrm>
            <a:off x="6401112" y="6668806"/>
            <a:ext cx="1713738" cy="79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</a:rPr>
              <a:t>2. Model perform similarity search using user prompt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96623" y="1779083"/>
            <a:ext cx="9322717" cy="97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SOLUTION 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25306" y="4784123"/>
            <a:ext cx="1726028" cy="52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ctr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Canva Sans"/>
              </a:rPr>
              <a:t>User submit query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69603" y="6535512"/>
            <a:ext cx="1504801" cy="79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</a:rPr>
              <a:t>3. DB returns list of relevant documents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83532" y="4269996"/>
            <a:ext cx="1715410" cy="105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</a:rPr>
              <a:t>4. Model feeds user prompt and relevant context into LLM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28046" y="2977532"/>
            <a:ext cx="2229935" cy="79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</a:rPr>
              <a:t>5. LLM generates response based on user prompt and context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41860" y="8601711"/>
            <a:ext cx="1455639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anva Sans Bold"/>
              </a:rPr>
              <a:t>ChromaDB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anva Sans Bold"/>
              </a:rPr>
              <a:t>(VectorDB)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1460852" y="3767772"/>
            <a:ext cx="0" cy="5186842"/>
          </a:xfrm>
          <a:prstGeom prst="line">
            <a:avLst/>
          </a:prstGeom>
          <a:ln w="2952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grpSp>
        <p:nvGrpSpPr>
          <p:cNvPr id="31" name="Group 31"/>
          <p:cNvGrpSpPr/>
          <p:nvPr/>
        </p:nvGrpSpPr>
        <p:grpSpPr>
          <a:xfrm>
            <a:off x="12581884" y="4812698"/>
            <a:ext cx="4009884" cy="2239030"/>
            <a:chOff x="0" y="0"/>
            <a:chExt cx="5346512" cy="2985373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57150"/>
              <a:ext cx="5346512" cy="128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Canva Sans Bold"/>
                </a:rPr>
                <a:t>Retrieval Augmented Generation (RAG)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596079"/>
              <a:ext cx="5346512" cy="1389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Canva Sans"/>
                </a:rPr>
                <a:t>vector search + llm to improve precision of generated responses </a:t>
              </a:r>
            </a:p>
          </p:txBody>
        </p:sp>
      </p:grp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78E85D4-6074-05AA-0C1A-5DD72B3F4BDE}"/>
              </a:ext>
            </a:extLst>
          </p:cNvPr>
          <p:cNvCxnSpPr>
            <a:cxnSpLocks/>
          </p:cNvCxnSpPr>
          <p:nvPr/>
        </p:nvCxnSpPr>
        <p:spPr>
          <a:xfrm flipV="1">
            <a:off x="2438400" y="3924300"/>
            <a:ext cx="7391400" cy="609600"/>
          </a:xfrm>
          <a:prstGeom prst="bentConnector3">
            <a:avLst>
              <a:gd name="adj1" fmla="val -5"/>
            </a:avLst>
          </a:prstGeom>
          <a:ln w="38100">
            <a:solidFill>
              <a:schemeClr val="bg1"/>
            </a:solidFill>
            <a:headEnd type="triangl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977F34-4506-CCBD-085F-9952880271ED}"/>
              </a:ext>
            </a:extLst>
          </p:cNvPr>
          <p:cNvCxnSpPr>
            <a:cxnSpLocks/>
          </p:cNvCxnSpPr>
          <p:nvPr/>
        </p:nvCxnSpPr>
        <p:spPr>
          <a:xfrm>
            <a:off x="9818594" y="3905250"/>
            <a:ext cx="0" cy="86458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37689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6586080" y="3465610"/>
            <a:ext cx="8110894" cy="6001627"/>
            <a:chOff x="0" y="0"/>
            <a:chExt cx="2136203" cy="1580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6203" cy="1580675"/>
            </a:xfrm>
            <a:custGeom>
              <a:avLst/>
              <a:gdLst/>
              <a:ahLst/>
              <a:cxnLst/>
              <a:rect l="l" t="t" r="r" b="b"/>
              <a:pathLst>
                <a:path w="2136203" h="1580675">
                  <a:moveTo>
                    <a:pt x="0" y="0"/>
                  </a:moveTo>
                  <a:lnTo>
                    <a:pt x="2136203" y="0"/>
                  </a:lnTo>
                  <a:lnTo>
                    <a:pt x="2136203" y="1580675"/>
                  </a:lnTo>
                  <a:lnTo>
                    <a:pt x="0" y="1580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75545" y="7655545"/>
            <a:ext cx="1455639" cy="1682694"/>
            <a:chOff x="0" y="0"/>
            <a:chExt cx="1940852" cy="2243592"/>
          </a:xfrm>
        </p:grpSpPr>
        <p:sp>
          <p:nvSpPr>
            <p:cNvPr id="7" name="Freeform 7"/>
            <p:cNvSpPr/>
            <p:nvPr/>
          </p:nvSpPr>
          <p:spPr>
            <a:xfrm>
              <a:off x="394306" y="0"/>
              <a:ext cx="1203040" cy="1203040"/>
            </a:xfrm>
            <a:custGeom>
              <a:avLst/>
              <a:gdLst/>
              <a:ahLst/>
              <a:cxnLst/>
              <a:rect l="l" t="t" r="r" b="b"/>
              <a:pathLst>
                <a:path w="1203040" h="1203040">
                  <a:moveTo>
                    <a:pt x="0" y="0"/>
                  </a:moveTo>
                  <a:lnTo>
                    <a:pt x="1203040" y="0"/>
                  </a:lnTo>
                  <a:lnTo>
                    <a:pt x="1203040" y="1203040"/>
                  </a:lnTo>
                  <a:lnTo>
                    <a:pt x="0" y="1203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80840"/>
              <a:ext cx="1940852" cy="862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anva Sans Bold"/>
                </a:rPr>
                <a:t>ChromaDB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anva Sans Bold"/>
                </a:rPr>
                <a:t>(VectorDB)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83343" y="5816487"/>
            <a:ext cx="2663294" cy="1576164"/>
            <a:chOff x="0" y="0"/>
            <a:chExt cx="701444" cy="4151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1444" cy="415121"/>
            </a:xfrm>
            <a:custGeom>
              <a:avLst/>
              <a:gdLst/>
              <a:ahLst/>
              <a:cxnLst/>
              <a:rect l="l" t="t" r="r" b="b"/>
              <a:pathLst>
                <a:path w="701444" h="415121">
                  <a:moveTo>
                    <a:pt x="0" y="0"/>
                  </a:moveTo>
                  <a:lnTo>
                    <a:pt x="701444" y="0"/>
                  </a:lnTo>
                  <a:lnTo>
                    <a:pt x="701444" y="415121"/>
                  </a:lnTo>
                  <a:lnTo>
                    <a:pt x="0" y="415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FFFFFF"/>
                  </a:solidFill>
                  <a:latin typeface="DM Sans"/>
                </a:rPr>
                <a:t>client</a:t>
              </a:r>
            </a:p>
            <a:p>
              <a:pPr algn="ctr">
                <a:lnSpc>
                  <a:spcPts val="2605"/>
                </a:lnSpc>
              </a:pPr>
              <a:r>
                <a:rPr lang="en-US" sz="1887">
                  <a:solidFill>
                    <a:srgbClr val="FFFFFF"/>
                  </a:solidFill>
                  <a:latin typeface="DM Sans"/>
                </a:rPr>
                <a:t>(ReactJS, ChakraUI)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5146637" y="6604569"/>
            <a:ext cx="187514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grpSp>
        <p:nvGrpSpPr>
          <p:cNvPr id="13" name="Group 13"/>
          <p:cNvGrpSpPr/>
          <p:nvPr/>
        </p:nvGrpSpPr>
        <p:grpSpPr>
          <a:xfrm>
            <a:off x="7021778" y="4178013"/>
            <a:ext cx="1876413" cy="4853111"/>
            <a:chOff x="0" y="0"/>
            <a:chExt cx="494199" cy="12781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4199" cy="1278186"/>
            </a:xfrm>
            <a:custGeom>
              <a:avLst/>
              <a:gdLst/>
              <a:ahLst/>
              <a:cxnLst/>
              <a:rect l="l" t="t" r="r" b="b"/>
              <a:pathLst>
                <a:path w="494199" h="1278186">
                  <a:moveTo>
                    <a:pt x="0" y="0"/>
                  </a:moveTo>
                  <a:lnTo>
                    <a:pt x="494199" y="0"/>
                  </a:lnTo>
                  <a:lnTo>
                    <a:pt x="494199" y="1278186"/>
                  </a:lnTo>
                  <a:lnTo>
                    <a:pt x="0" y="12781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76714"/>
              <a:ext cx="494132" cy="336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r>
                <a:rPr lang="en-US" sz="1887" dirty="0">
                  <a:solidFill>
                    <a:srgbClr val="FFFFFF"/>
                  </a:solidFill>
                  <a:latin typeface="DM Sans"/>
                </a:rPr>
                <a:t>Flask</a:t>
              </a:r>
            </a:p>
            <a:p>
              <a:pPr algn="ctr">
                <a:lnSpc>
                  <a:spcPts val="2605"/>
                </a:lnSpc>
              </a:pPr>
              <a:r>
                <a:rPr lang="en-US" sz="1887" dirty="0">
                  <a:solidFill>
                    <a:srgbClr val="FFFFFF"/>
                  </a:solidFill>
                  <a:latin typeface="DM Sans"/>
                </a:rPr>
                <a:t>(API Server)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90952" y="3907734"/>
            <a:ext cx="1455639" cy="1672631"/>
            <a:chOff x="0" y="0"/>
            <a:chExt cx="1940852" cy="2230174"/>
          </a:xfrm>
        </p:grpSpPr>
        <p:sp>
          <p:nvSpPr>
            <p:cNvPr id="17" name="Freeform 17"/>
            <p:cNvSpPr/>
            <p:nvPr/>
          </p:nvSpPr>
          <p:spPr>
            <a:xfrm>
              <a:off x="340301" y="0"/>
              <a:ext cx="1260250" cy="1260250"/>
            </a:xfrm>
            <a:custGeom>
              <a:avLst/>
              <a:gdLst/>
              <a:ahLst/>
              <a:cxnLst/>
              <a:rect l="l" t="t" r="r" b="b"/>
              <a:pathLst>
                <a:path w="1260250" h="1260250">
                  <a:moveTo>
                    <a:pt x="0" y="0"/>
                  </a:moveTo>
                  <a:lnTo>
                    <a:pt x="1260250" y="0"/>
                  </a:lnTo>
                  <a:lnTo>
                    <a:pt x="1260250" y="1260250"/>
                  </a:lnTo>
                  <a:lnTo>
                    <a:pt x="0" y="126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67422"/>
              <a:ext cx="1940852" cy="862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anva Sans Bold"/>
                </a:rPr>
                <a:t>Llama 2.0 (LLM)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96623" y="1779083"/>
            <a:ext cx="10969633" cy="97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ARCHITECTURE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74962" y="3609030"/>
            <a:ext cx="1185250" cy="31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DM Sans Bold"/>
              </a:rPr>
              <a:t>Runpod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990698" y="5866115"/>
            <a:ext cx="1455639" cy="1503680"/>
            <a:chOff x="0" y="0"/>
            <a:chExt cx="1940852" cy="2004907"/>
          </a:xfrm>
        </p:grpSpPr>
        <p:sp>
          <p:nvSpPr>
            <p:cNvPr id="22" name="Freeform 22"/>
            <p:cNvSpPr/>
            <p:nvPr/>
          </p:nvSpPr>
          <p:spPr>
            <a:xfrm>
              <a:off x="431636" y="0"/>
              <a:ext cx="1077579" cy="1077579"/>
            </a:xfrm>
            <a:custGeom>
              <a:avLst/>
              <a:gdLst/>
              <a:ahLst/>
              <a:cxnLst/>
              <a:rect l="l" t="t" r="r" b="b"/>
              <a:pathLst>
                <a:path w="1077579" h="1077579">
                  <a:moveTo>
                    <a:pt x="0" y="0"/>
                  </a:moveTo>
                  <a:lnTo>
                    <a:pt x="1077580" y="0"/>
                  </a:lnTo>
                  <a:lnTo>
                    <a:pt x="1077580" y="1077579"/>
                  </a:lnTo>
                  <a:lnTo>
                    <a:pt x="0" y="1077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2155"/>
              <a:ext cx="1940852" cy="862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Canva Sans Bold"/>
                </a:rPr>
                <a:t>Embedding model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11562274" y="6598906"/>
            <a:ext cx="1413270" cy="189798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sp>
        <p:nvSpPr>
          <p:cNvPr id="25" name="AutoShape 25"/>
          <p:cNvSpPr/>
          <p:nvPr/>
        </p:nvSpPr>
        <p:spPr>
          <a:xfrm flipH="1">
            <a:off x="11562274" y="4744049"/>
            <a:ext cx="1428678" cy="185485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sp>
        <p:nvSpPr>
          <p:cNvPr id="26" name="AutoShape 26"/>
          <p:cNvSpPr/>
          <p:nvPr/>
        </p:nvSpPr>
        <p:spPr>
          <a:xfrm flipH="1" flipV="1">
            <a:off x="11562274" y="6598906"/>
            <a:ext cx="1428424" cy="190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triangle" w="lg" len="med"/>
          </a:ln>
        </p:spPr>
        <p:txBody>
          <a:bodyPr/>
          <a:lstStyle/>
          <a:p>
            <a:endParaRPr lang="en-SG"/>
          </a:p>
        </p:txBody>
      </p:sp>
      <p:grpSp>
        <p:nvGrpSpPr>
          <p:cNvPr id="27" name="Group 27"/>
          <p:cNvGrpSpPr/>
          <p:nvPr/>
        </p:nvGrpSpPr>
        <p:grpSpPr>
          <a:xfrm>
            <a:off x="9746695" y="5982373"/>
            <a:ext cx="1815579" cy="1227405"/>
            <a:chOff x="0" y="-1491"/>
            <a:chExt cx="478177" cy="3232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8177" cy="321776"/>
            </a:xfrm>
            <a:custGeom>
              <a:avLst/>
              <a:gdLst/>
              <a:ahLst/>
              <a:cxnLst/>
              <a:rect l="l" t="t" r="r" b="b"/>
              <a:pathLst>
                <a:path w="478177" h="321776">
                  <a:moveTo>
                    <a:pt x="0" y="0"/>
                  </a:moveTo>
                  <a:lnTo>
                    <a:pt x="478177" y="0"/>
                  </a:lnTo>
                  <a:lnTo>
                    <a:pt x="478177" y="321776"/>
                  </a:lnTo>
                  <a:lnTo>
                    <a:pt x="0" y="321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491"/>
              <a:ext cx="474186" cy="321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r>
                <a:rPr lang="en-US" sz="1887" dirty="0" err="1">
                  <a:solidFill>
                    <a:srgbClr val="FFFFFF"/>
                  </a:solidFill>
                  <a:latin typeface="DM Sans"/>
                </a:rPr>
                <a:t>LangChain</a:t>
              </a:r>
              <a:endParaRPr lang="en-US" sz="1887" dirty="0">
                <a:solidFill>
                  <a:srgbClr val="FFFFFF"/>
                </a:solidFill>
                <a:latin typeface="DM Sans"/>
              </a:endParaRPr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8898192" y="6598906"/>
            <a:ext cx="848503" cy="566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triangle" w="lg" len="med"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505970" y="-748420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528021" y="4639108"/>
            <a:ext cx="10116872" cy="1008784"/>
            <a:chOff x="0" y="0"/>
            <a:chExt cx="13489163" cy="1345045"/>
          </a:xfrm>
        </p:grpSpPr>
        <p:sp>
          <p:nvSpPr>
            <p:cNvPr id="8" name="Freeform 8"/>
            <p:cNvSpPr/>
            <p:nvPr/>
          </p:nvSpPr>
          <p:spPr>
            <a:xfrm>
              <a:off x="3397943" y="93089"/>
              <a:ext cx="1087027" cy="1087027"/>
            </a:xfrm>
            <a:custGeom>
              <a:avLst/>
              <a:gdLst/>
              <a:ahLst/>
              <a:cxnLst/>
              <a:rect l="l" t="t" r="r" b="b"/>
              <a:pathLst>
                <a:path w="1087027" h="1087027">
                  <a:moveTo>
                    <a:pt x="0" y="0"/>
                  </a:moveTo>
                  <a:lnTo>
                    <a:pt x="1087027" y="0"/>
                  </a:lnTo>
                  <a:lnTo>
                    <a:pt x="1087027" y="1087026"/>
                  </a:lnTo>
                  <a:lnTo>
                    <a:pt x="0" y="1087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489163" cy="1345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884"/>
                </a:lnSpc>
                <a:spcBef>
                  <a:spcPct val="0"/>
                </a:spcBef>
              </a:pPr>
              <a:r>
                <a:rPr lang="en-US" sz="6570">
                  <a:solidFill>
                    <a:srgbClr val="FFFFFF"/>
                  </a:solidFill>
                  <a:latin typeface="Now Bold"/>
                </a:rPr>
                <a:t>DEMO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6623" y="1779083"/>
            <a:ext cx="12272191" cy="97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BENEFITS OF OUR SOLUTION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442529" y="4004722"/>
            <a:ext cx="12580379" cy="4554590"/>
            <a:chOff x="0" y="0"/>
            <a:chExt cx="16773838" cy="6072787"/>
          </a:xfrm>
        </p:grpSpPr>
        <p:sp>
          <p:nvSpPr>
            <p:cNvPr id="4" name="Freeform 4"/>
            <p:cNvSpPr/>
            <p:nvPr/>
          </p:nvSpPr>
          <p:spPr>
            <a:xfrm>
              <a:off x="786694" y="0"/>
              <a:ext cx="2738754" cy="2738754"/>
            </a:xfrm>
            <a:custGeom>
              <a:avLst/>
              <a:gdLst/>
              <a:ahLst/>
              <a:cxnLst/>
              <a:rect l="l" t="t" r="r" b="b"/>
              <a:pathLst>
                <a:path w="2738754" h="2738754">
                  <a:moveTo>
                    <a:pt x="0" y="0"/>
                  </a:moveTo>
                  <a:lnTo>
                    <a:pt x="2738754" y="0"/>
                  </a:lnTo>
                  <a:lnTo>
                    <a:pt x="2738754" y="2738754"/>
                  </a:lnTo>
                  <a:lnTo>
                    <a:pt x="0" y="2738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49012"/>
              <a:ext cx="4377690" cy="2604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FFFFFF"/>
                  </a:solidFill>
                  <a:latin typeface="Canva Sans Bold"/>
                </a:rPr>
                <a:t>Data privacy</a:t>
              </a:r>
            </a:p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Canva Sans Bold"/>
                </a:rPr>
                <a:t>L</a:t>
              </a:r>
              <a:r>
                <a:rPr lang="en-US" sz="1800">
                  <a:solidFill>
                    <a:srgbClr val="FFFFFF"/>
                  </a:solidFill>
                  <a:latin typeface="Canva Sans"/>
                </a:rPr>
                <a:t>lama 2.0 for LLM</a:t>
              </a:r>
            </a:p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Canva Sans"/>
                </a:rPr>
                <a:t>Everything can be hosted internally</a:t>
              </a:r>
            </a:p>
            <a:p>
              <a:pPr algn="ctr">
                <a:lnSpc>
                  <a:spcPts val="2520"/>
                </a:lnSpc>
              </a:pPr>
              <a:endParaRPr lang="en-US" sz="1800">
                <a:solidFill>
                  <a:srgbClr val="FFFFFF"/>
                </a:solidFill>
                <a:latin typeface="Canva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690070" y="3049012"/>
              <a:ext cx="5442860" cy="2604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FFFFFF"/>
                  </a:solidFill>
                  <a:latin typeface="Canva Sans Bold"/>
                </a:rPr>
                <a:t>Cost-effective</a:t>
              </a:r>
            </a:p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Canva Sans"/>
                </a:rPr>
                <a:t>Alternative to fine-tuning which can be very expensive and time-consuming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Canva Sans"/>
                </a:rPr>
                <a:t>Easy to implement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7005774" y="25103"/>
              <a:ext cx="2688549" cy="2688549"/>
            </a:xfrm>
            <a:custGeom>
              <a:avLst/>
              <a:gdLst/>
              <a:ahLst/>
              <a:cxnLst/>
              <a:rect l="l" t="t" r="r" b="b"/>
              <a:pathLst>
                <a:path w="2688549" h="2688549">
                  <a:moveTo>
                    <a:pt x="0" y="0"/>
                  </a:moveTo>
                  <a:lnTo>
                    <a:pt x="2688548" y="0"/>
                  </a:lnTo>
                  <a:lnTo>
                    <a:pt x="2688548" y="2688548"/>
                  </a:lnTo>
                  <a:lnTo>
                    <a:pt x="0" y="2688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Freeform 8"/>
            <p:cNvSpPr/>
            <p:nvPr/>
          </p:nvSpPr>
          <p:spPr>
            <a:xfrm>
              <a:off x="13207423" y="180259"/>
              <a:ext cx="2804303" cy="2804303"/>
            </a:xfrm>
            <a:custGeom>
              <a:avLst/>
              <a:gdLst/>
              <a:ahLst/>
              <a:cxnLst/>
              <a:rect l="l" t="t" r="r" b="b"/>
              <a:pathLst>
                <a:path w="2804303" h="2804303">
                  <a:moveTo>
                    <a:pt x="0" y="0"/>
                  </a:moveTo>
                  <a:lnTo>
                    <a:pt x="2804302" y="0"/>
                  </a:lnTo>
                  <a:lnTo>
                    <a:pt x="2804302" y="2804303"/>
                  </a:lnTo>
                  <a:lnTo>
                    <a:pt x="0" y="2804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445310" y="3049012"/>
              <a:ext cx="4328529" cy="3023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FFFFFF"/>
                  </a:solidFill>
                  <a:latin typeface="Canva Sans Bold"/>
                </a:rPr>
                <a:t>Citation</a:t>
              </a:r>
            </a:p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Canva Sans"/>
                </a:rPr>
                <a:t>Provides citation which enables users to validate responses</a:t>
              </a:r>
            </a:p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Canva Sans"/>
                </a:rPr>
                <a:t>Useful in distinguishing AI hallucination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0247" y="3237373"/>
            <a:ext cx="1378542" cy="13785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320" y="0"/>
                  </a:moveTo>
                  <a:lnTo>
                    <a:pt x="700480" y="0"/>
                  </a:lnTo>
                  <a:cubicBezTo>
                    <a:pt x="730269" y="0"/>
                    <a:pt x="758838" y="11834"/>
                    <a:pt x="779902" y="32898"/>
                  </a:cubicBezTo>
                  <a:cubicBezTo>
                    <a:pt x="800966" y="53962"/>
                    <a:pt x="812800" y="82531"/>
                    <a:pt x="812800" y="112320"/>
                  </a:cubicBezTo>
                  <a:lnTo>
                    <a:pt x="812800" y="700480"/>
                  </a:lnTo>
                  <a:cubicBezTo>
                    <a:pt x="812800" y="730269"/>
                    <a:pt x="800966" y="758838"/>
                    <a:pt x="779902" y="779902"/>
                  </a:cubicBezTo>
                  <a:cubicBezTo>
                    <a:pt x="758838" y="800966"/>
                    <a:pt x="730269" y="812800"/>
                    <a:pt x="700480" y="812800"/>
                  </a:cubicBezTo>
                  <a:lnTo>
                    <a:pt x="112320" y="812800"/>
                  </a:lnTo>
                  <a:cubicBezTo>
                    <a:pt x="82531" y="812800"/>
                    <a:pt x="53962" y="800966"/>
                    <a:pt x="32898" y="779902"/>
                  </a:cubicBezTo>
                  <a:cubicBezTo>
                    <a:pt x="11834" y="758838"/>
                    <a:pt x="0" y="730269"/>
                    <a:pt x="0" y="700480"/>
                  </a:cubicBezTo>
                  <a:lnTo>
                    <a:pt x="0" y="112320"/>
                  </a:lnTo>
                  <a:cubicBezTo>
                    <a:pt x="0" y="82531"/>
                    <a:pt x="11834" y="53962"/>
                    <a:pt x="32898" y="32898"/>
                  </a:cubicBezTo>
                  <a:cubicBezTo>
                    <a:pt x="53962" y="11834"/>
                    <a:pt x="82531" y="0"/>
                    <a:pt x="1123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20247" y="5025490"/>
            <a:ext cx="1378542" cy="13785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320" y="0"/>
                  </a:moveTo>
                  <a:lnTo>
                    <a:pt x="700480" y="0"/>
                  </a:lnTo>
                  <a:cubicBezTo>
                    <a:pt x="730269" y="0"/>
                    <a:pt x="758838" y="11834"/>
                    <a:pt x="779902" y="32898"/>
                  </a:cubicBezTo>
                  <a:cubicBezTo>
                    <a:pt x="800966" y="53962"/>
                    <a:pt x="812800" y="82531"/>
                    <a:pt x="812800" y="112320"/>
                  </a:cubicBezTo>
                  <a:lnTo>
                    <a:pt x="812800" y="700480"/>
                  </a:lnTo>
                  <a:cubicBezTo>
                    <a:pt x="812800" y="730269"/>
                    <a:pt x="800966" y="758838"/>
                    <a:pt x="779902" y="779902"/>
                  </a:cubicBezTo>
                  <a:cubicBezTo>
                    <a:pt x="758838" y="800966"/>
                    <a:pt x="730269" y="812800"/>
                    <a:pt x="700480" y="812800"/>
                  </a:cubicBezTo>
                  <a:lnTo>
                    <a:pt x="112320" y="812800"/>
                  </a:lnTo>
                  <a:cubicBezTo>
                    <a:pt x="82531" y="812800"/>
                    <a:pt x="53962" y="800966"/>
                    <a:pt x="32898" y="779902"/>
                  </a:cubicBezTo>
                  <a:cubicBezTo>
                    <a:pt x="11834" y="758838"/>
                    <a:pt x="0" y="730269"/>
                    <a:pt x="0" y="700480"/>
                  </a:cubicBezTo>
                  <a:lnTo>
                    <a:pt x="0" y="112320"/>
                  </a:lnTo>
                  <a:cubicBezTo>
                    <a:pt x="0" y="82531"/>
                    <a:pt x="11834" y="53962"/>
                    <a:pt x="32898" y="32898"/>
                  </a:cubicBezTo>
                  <a:cubicBezTo>
                    <a:pt x="53962" y="11834"/>
                    <a:pt x="82531" y="0"/>
                    <a:pt x="1123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20247" y="6813607"/>
            <a:ext cx="1378542" cy="13785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320" y="0"/>
                  </a:moveTo>
                  <a:lnTo>
                    <a:pt x="700480" y="0"/>
                  </a:lnTo>
                  <a:cubicBezTo>
                    <a:pt x="730269" y="0"/>
                    <a:pt x="758838" y="11834"/>
                    <a:pt x="779902" y="32898"/>
                  </a:cubicBezTo>
                  <a:cubicBezTo>
                    <a:pt x="800966" y="53962"/>
                    <a:pt x="812800" y="82531"/>
                    <a:pt x="812800" y="112320"/>
                  </a:cubicBezTo>
                  <a:lnTo>
                    <a:pt x="812800" y="700480"/>
                  </a:lnTo>
                  <a:cubicBezTo>
                    <a:pt x="812800" y="730269"/>
                    <a:pt x="800966" y="758838"/>
                    <a:pt x="779902" y="779902"/>
                  </a:cubicBezTo>
                  <a:cubicBezTo>
                    <a:pt x="758838" y="800966"/>
                    <a:pt x="730269" y="812800"/>
                    <a:pt x="700480" y="812800"/>
                  </a:cubicBezTo>
                  <a:lnTo>
                    <a:pt x="112320" y="812800"/>
                  </a:lnTo>
                  <a:cubicBezTo>
                    <a:pt x="82531" y="812800"/>
                    <a:pt x="53962" y="800966"/>
                    <a:pt x="32898" y="779902"/>
                  </a:cubicBezTo>
                  <a:cubicBezTo>
                    <a:pt x="11834" y="758838"/>
                    <a:pt x="0" y="730269"/>
                    <a:pt x="0" y="700480"/>
                  </a:cubicBezTo>
                  <a:lnTo>
                    <a:pt x="0" y="112320"/>
                  </a:lnTo>
                  <a:cubicBezTo>
                    <a:pt x="0" y="82531"/>
                    <a:pt x="11834" y="53962"/>
                    <a:pt x="32898" y="32898"/>
                  </a:cubicBezTo>
                  <a:cubicBezTo>
                    <a:pt x="53962" y="11834"/>
                    <a:pt x="82531" y="0"/>
                    <a:pt x="1123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56775" y="3373901"/>
            <a:ext cx="1105486" cy="1105486"/>
          </a:xfrm>
          <a:custGeom>
            <a:avLst/>
            <a:gdLst/>
            <a:ahLst/>
            <a:cxnLst/>
            <a:rect l="l" t="t" r="r" b="b"/>
            <a:pathLst>
              <a:path w="1105486" h="1105486">
                <a:moveTo>
                  <a:pt x="0" y="0"/>
                </a:moveTo>
                <a:lnTo>
                  <a:pt x="1105486" y="0"/>
                </a:lnTo>
                <a:lnTo>
                  <a:pt x="1105486" y="1105486"/>
                </a:lnTo>
                <a:lnTo>
                  <a:pt x="0" y="110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3056775" y="5147002"/>
            <a:ext cx="1135517" cy="1135517"/>
          </a:xfrm>
          <a:custGeom>
            <a:avLst/>
            <a:gdLst/>
            <a:ahLst/>
            <a:cxnLst/>
            <a:rect l="l" t="t" r="r" b="b"/>
            <a:pathLst>
              <a:path w="1135517" h="1135517">
                <a:moveTo>
                  <a:pt x="0" y="0"/>
                </a:moveTo>
                <a:lnTo>
                  <a:pt x="1135517" y="0"/>
                </a:lnTo>
                <a:lnTo>
                  <a:pt x="1135517" y="1135518"/>
                </a:lnTo>
                <a:lnTo>
                  <a:pt x="0" y="1135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3040873" y="6919218"/>
            <a:ext cx="1167321" cy="1167321"/>
          </a:xfrm>
          <a:custGeom>
            <a:avLst/>
            <a:gdLst/>
            <a:ahLst/>
            <a:cxnLst/>
            <a:rect l="l" t="t" r="r" b="b"/>
            <a:pathLst>
              <a:path w="1167321" h="1167321">
                <a:moveTo>
                  <a:pt x="0" y="0"/>
                </a:moveTo>
                <a:lnTo>
                  <a:pt x="1167321" y="0"/>
                </a:lnTo>
                <a:lnTo>
                  <a:pt x="1167321" y="1167321"/>
                </a:lnTo>
                <a:lnTo>
                  <a:pt x="0" y="1167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2596623" y="1779083"/>
            <a:ext cx="9322717" cy="97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POTENTIAL USE CASES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50518" y="3576258"/>
            <a:ext cx="9055864" cy="107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</a:rPr>
              <a:t>Support agents can quickly access accurate information about application functionality and troubleshooting, leading to faster issue resolution and improved customer satisfaction.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50518" y="5338391"/>
            <a:ext cx="9055864" cy="107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</a:rPr>
              <a:t>Auditors access detailed information about application architecture and data security measures, facilitating compliance audits and ensuring data security.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50518" y="7126508"/>
            <a:ext cx="9055864" cy="71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</a:rPr>
              <a:t>IT teams by providing up-to-date documentation and insights into the applications, streamlining the upgrade and change management process.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429622" y="-1644517"/>
            <a:ext cx="5659356" cy="5883029"/>
            <a:chOff x="0" y="0"/>
            <a:chExt cx="6108573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5"/>
              <a:stretch>
                <a:fillRect l="-42402" r="-42402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713062" y="-1361962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1" name="Freeform 21"/>
          <p:cNvSpPr/>
          <p:nvPr/>
        </p:nvSpPr>
        <p:spPr>
          <a:xfrm>
            <a:off x="16821633" y="4625898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19" y="0"/>
                </a:lnTo>
                <a:lnTo>
                  <a:pt x="2293319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16588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5045356" y="3820250"/>
            <a:ext cx="8197288" cy="82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45590" y="5174907"/>
            <a:ext cx="10596820" cy="159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5"/>
              </a:lnSpc>
              <a:spcBef>
                <a:spcPct val="0"/>
              </a:spcBef>
            </a:pPr>
            <a:r>
              <a:rPr lang="en-US" sz="2344">
                <a:solidFill>
                  <a:srgbClr val="FFFFFF"/>
                </a:solidFill>
                <a:latin typeface="DM Sans"/>
              </a:rPr>
              <a:t>By integrating Retrieval Augmented Generation into our solution, we empower internal customers with easy access to the latest, verified information from diverse data sources. This not only enhances their decision-making capabilities, but also ensures information precision.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299</Words>
  <Application>Microsoft Office PowerPoint</Application>
  <PresentationFormat>Custom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DM Sans Italics</vt:lpstr>
      <vt:lpstr>Now Bold</vt:lpstr>
      <vt:lpstr>Arial</vt:lpstr>
      <vt:lpstr>Canva Sans Bold</vt:lpstr>
      <vt:lpstr>Calibri</vt:lpstr>
      <vt:lpstr>Canva Sans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Citibank</dc:title>
  <cp:lastModifiedBy>TAN Boon Yeow</cp:lastModifiedBy>
  <cp:revision>2</cp:revision>
  <dcterms:created xsi:type="dcterms:W3CDTF">2006-08-16T00:00:00Z</dcterms:created>
  <dcterms:modified xsi:type="dcterms:W3CDTF">2023-09-07T22:13:03Z</dcterms:modified>
  <dc:identifier>DAFtxUC2sns</dc:identifier>
</cp:coreProperties>
</file>